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7"/>
  </p:notesMasterIdLst>
  <p:handoutMasterIdLst>
    <p:handoutMasterId r:id="rId18"/>
  </p:handoutMasterIdLst>
  <p:sldIdLst>
    <p:sldId id="295" r:id="rId2"/>
    <p:sldId id="290" r:id="rId3"/>
    <p:sldId id="300" r:id="rId4"/>
    <p:sldId id="299" r:id="rId5"/>
    <p:sldId id="309" r:id="rId6"/>
    <p:sldId id="301" r:id="rId7"/>
    <p:sldId id="310" r:id="rId8"/>
    <p:sldId id="304" r:id="rId9"/>
    <p:sldId id="305" r:id="rId10"/>
    <p:sldId id="306" r:id="rId11"/>
    <p:sldId id="311" r:id="rId12"/>
    <p:sldId id="307" r:id="rId13"/>
    <p:sldId id="308" r:id="rId14"/>
    <p:sldId id="312" r:id="rId15"/>
    <p:sldId id="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551" autoAdjust="0"/>
  </p:normalViewPr>
  <p:slideViewPr>
    <p:cSldViewPr snapToGrid="0" snapToObjects="1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analyticsvidhya.com/wp-content/uploads/2019/05/71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analyticsvidhya.com/wp-content/uploads/2019/05/71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cdn.analyticsvidhya.com/wp-content/uploads/2019/05/71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025"/>
            <a:ext cx="7709488" cy="3799080"/>
          </a:xfrm>
        </p:spPr>
        <p:txBody>
          <a:bodyPr/>
          <a:lstStyle/>
          <a:p>
            <a:r>
              <a:rPr lang="en-US" sz="9600" dirty="0"/>
              <a:t>Abstractive Text Summarizer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00E6-AFD5-4FEE-AD86-4B9663C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Mechanism - Working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2C373-FE57-48C1-91C2-59F94B5A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91299" y="1613648"/>
            <a:ext cx="5208493" cy="3238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5B56BF-85A5-438D-BB7D-4F94903C94E0}"/>
              </a:ext>
            </a:extLst>
          </p:cNvPr>
          <p:cNvSpPr/>
          <p:nvPr/>
        </p:nvSpPr>
        <p:spPr>
          <a:xfrm>
            <a:off x="6591299" y="1613648"/>
            <a:ext cx="5208495" cy="32387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99CD-0386-4415-AA11-C85BC72273E6}"/>
              </a:ext>
            </a:extLst>
          </p:cNvPr>
          <p:cNvSpPr txBox="1"/>
          <p:nvPr/>
        </p:nvSpPr>
        <p:spPr>
          <a:xfrm>
            <a:off x="3059206" y="3230887"/>
            <a:ext cx="613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concatenation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17372-F979-4162-9B88-70DE9B923F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204" y="1613648"/>
            <a:ext cx="5208495" cy="3244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412A56-8616-469B-AA8A-1CF67255F208}"/>
              </a:ext>
            </a:extLst>
          </p:cNvPr>
          <p:cNvSpPr/>
          <p:nvPr/>
        </p:nvSpPr>
        <p:spPr>
          <a:xfrm>
            <a:off x="392204" y="1613648"/>
            <a:ext cx="5208495" cy="32449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70391-1440-4334-9FD8-9AE2FA064F4B}"/>
              </a:ext>
            </a:extLst>
          </p:cNvPr>
          <p:cNvSpPr txBox="1"/>
          <p:nvPr/>
        </p:nvSpPr>
        <p:spPr>
          <a:xfrm>
            <a:off x="8063752" y="5059686"/>
            <a:ext cx="22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Global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7419A-37AE-40E4-950A-F774EC3F3523}"/>
              </a:ext>
            </a:extLst>
          </p:cNvPr>
          <p:cNvSpPr txBox="1"/>
          <p:nvPr/>
        </p:nvSpPr>
        <p:spPr>
          <a:xfrm>
            <a:off x="1927412" y="5059686"/>
            <a:ext cx="22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10000"/>
                    <a:lumOff val="90000"/>
                  </a:schemeClr>
                </a:solidFill>
              </a:rPr>
              <a:t>Local Attention</a:t>
            </a:r>
          </a:p>
        </p:txBody>
      </p:sp>
    </p:spTree>
    <p:extLst>
      <p:ext uri="{BB962C8B-B14F-4D97-AF65-F5344CB8AC3E}">
        <p14:creationId xmlns:p14="http://schemas.microsoft.com/office/powerpoint/2010/main" val="339905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02B3-BB7B-41FB-BBDF-31997E33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2AE9-37B4-45D3-8879-D0807EEBDE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More complex than extractive summarizer.</a:t>
            </a:r>
          </a:p>
          <a:p>
            <a:r>
              <a:rPr lang="en-IN" dirty="0"/>
              <a:t>Dataset Issues:-</a:t>
            </a:r>
          </a:p>
          <a:p>
            <a:pPr lvl="1"/>
            <a:r>
              <a:rPr lang="en-IN" dirty="0"/>
              <a:t>Needs at least 10000 articles.</a:t>
            </a:r>
          </a:p>
          <a:p>
            <a:pPr lvl="1"/>
            <a:r>
              <a:rPr lang="en-IN" dirty="0"/>
              <a:t>Mistakes in Dataset lead to absurd models.</a:t>
            </a:r>
          </a:p>
          <a:p>
            <a:r>
              <a:rPr lang="en-IN" dirty="0"/>
              <a:t>Time and resource constraints (training and generating).</a:t>
            </a:r>
          </a:p>
          <a:p>
            <a:r>
              <a:rPr lang="en-IN" dirty="0"/>
              <a:t>Topic specific.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111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02B3-BB7B-41FB-BBDF-31997E33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Future Scope and Phase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2AE9-37B4-45D3-8879-D0807EEBDE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In the next phase, a custom dataset can be used.</a:t>
            </a:r>
          </a:p>
          <a:p>
            <a:r>
              <a:rPr lang="en-IN" dirty="0"/>
              <a:t>Improved attention mechanisms.</a:t>
            </a:r>
          </a:p>
          <a:p>
            <a:r>
              <a:rPr lang="en-IN" dirty="0"/>
              <a:t>Calculating Scores of the model.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552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02B3-BB7B-41FB-BBDF-31997E33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Conclusions and 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2AE9-37B4-45D3-8879-D0807EEBDE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Even though this particular model is way too complex to design, it is still a great practice and a huge step in </a:t>
            </a:r>
            <a:r>
              <a:rPr lang="en-IN" dirty="0" err="1"/>
              <a:t>nlp</a:t>
            </a:r>
            <a:r>
              <a:rPr lang="en-IN" dirty="0"/>
              <a:t>.</a:t>
            </a:r>
          </a:p>
          <a:p>
            <a:r>
              <a:rPr lang="en-IN" dirty="0"/>
              <a:t>To make an accurate model, the training steps are same, everything depends on the dataset.</a:t>
            </a:r>
          </a:p>
          <a:p>
            <a:r>
              <a:rPr lang="en-IN" dirty="0"/>
              <a:t>This project is not based on one particular principle, it is made from combining various other </a:t>
            </a:r>
            <a:r>
              <a:rPr lang="en-IN" dirty="0" err="1"/>
              <a:t>nlp</a:t>
            </a:r>
            <a:r>
              <a:rPr lang="en-IN" dirty="0"/>
              <a:t> principles.</a:t>
            </a:r>
          </a:p>
          <a:p>
            <a:r>
              <a:rPr lang="en-IN" dirty="0"/>
              <a:t>Various other projects can be made using this method.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51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463BE6-4E24-4D60-A172-9740F98A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649271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00E6-AFD5-4FEE-AD86-4B9663C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Decoders- failed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4DA7-EB6A-4E68-9B61-D8EF8D5132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Decoder is also an LSTM Network.</a:t>
            </a:r>
          </a:p>
          <a:p>
            <a:r>
              <a:rPr lang="en-US" dirty="0"/>
              <a:t>The decoder is trained to predict the next word in the sequence given the previous word.</a:t>
            </a:r>
          </a:p>
          <a:p>
            <a:r>
              <a:rPr lang="en-US" dirty="0"/>
              <a:t>&lt;start&gt; and &lt;end&gt; are special tokens to initiate and terminate the decoder.</a:t>
            </a:r>
          </a:p>
          <a:p>
            <a:pPr marL="0" indent="0">
              <a:buNone/>
            </a:pPr>
            <a:br>
              <a:rPr lang="en-US" b="0" i="0" u="none" strike="noStrike" dirty="0">
                <a:solidFill>
                  <a:srgbClr val="33A2FF"/>
                </a:solidFill>
                <a:effectLst/>
                <a:latin typeface="Lato" panose="020B0604020202020204" pitchFamily="34" charset="0"/>
                <a:hlinkClick r:id="rId2"/>
              </a:rPr>
            </a:br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5404B4-CC7F-4EEB-9673-706715D631B0}"/>
              </a:ext>
            </a:extLst>
          </p:cNvPr>
          <p:cNvSpPr/>
          <p:nvPr/>
        </p:nvSpPr>
        <p:spPr>
          <a:xfrm>
            <a:off x="1397995" y="4329644"/>
            <a:ext cx="1845733" cy="499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Initial state(Final state of encoder</a:t>
            </a:r>
            <a:r>
              <a:rPr lang="en-IN" sz="10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125234-0B38-4B00-836A-E6D2C3B6DC96}"/>
              </a:ext>
            </a:extLst>
          </p:cNvPr>
          <p:cNvCxnSpPr/>
          <p:nvPr/>
        </p:nvCxnSpPr>
        <p:spPr>
          <a:xfrm>
            <a:off x="3315696" y="457941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F015C1-EB2D-45AA-A293-284FD9653D0E}"/>
              </a:ext>
            </a:extLst>
          </p:cNvPr>
          <p:cNvSpPr/>
          <p:nvPr/>
        </p:nvSpPr>
        <p:spPr>
          <a:xfrm>
            <a:off x="3870264" y="4329666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79B6E5-C08E-462F-880B-2150A291CB9D}"/>
              </a:ext>
            </a:extLst>
          </p:cNvPr>
          <p:cNvCxnSpPr/>
          <p:nvPr/>
        </p:nvCxnSpPr>
        <p:spPr>
          <a:xfrm flipV="1">
            <a:off x="4318998" y="3991379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594D19-658A-4AEF-971D-1FF19C608FC5}"/>
              </a:ext>
            </a:extLst>
          </p:cNvPr>
          <p:cNvCxnSpPr>
            <a:cxnSpLocks/>
          </p:cNvCxnSpPr>
          <p:nvPr/>
        </p:nvCxnSpPr>
        <p:spPr>
          <a:xfrm flipV="1">
            <a:off x="4335933" y="4951739"/>
            <a:ext cx="0" cy="24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DC73971-1084-4FEE-A68E-4C92CD9A104D}"/>
              </a:ext>
            </a:extLst>
          </p:cNvPr>
          <p:cNvSpPr/>
          <p:nvPr/>
        </p:nvSpPr>
        <p:spPr>
          <a:xfrm>
            <a:off x="4111564" y="3620779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y1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76445-6431-4F25-88A1-A651887BECE1}"/>
              </a:ext>
            </a:extLst>
          </p:cNvPr>
          <p:cNvSpPr/>
          <p:nvPr/>
        </p:nvSpPr>
        <p:spPr>
          <a:xfrm>
            <a:off x="4041716" y="5337176"/>
            <a:ext cx="588427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Start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E70F5B9-631C-4327-A740-E8ACB6E9AC5A}"/>
              </a:ext>
            </a:extLst>
          </p:cNvPr>
          <p:cNvSpPr/>
          <p:nvPr/>
        </p:nvSpPr>
        <p:spPr>
          <a:xfrm>
            <a:off x="5402854" y="4329644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342FB05-A2B0-4F07-BA09-B647F4B0D59B}"/>
              </a:ext>
            </a:extLst>
          </p:cNvPr>
          <p:cNvSpPr/>
          <p:nvPr/>
        </p:nvSpPr>
        <p:spPr>
          <a:xfrm>
            <a:off x="7007101" y="4329666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F91C93D-2AE5-4E75-883E-FAF640BAE074}"/>
              </a:ext>
            </a:extLst>
          </p:cNvPr>
          <p:cNvSpPr/>
          <p:nvPr/>
        </p:nvSpPr>
        <p:spPr>
          <a:xfrm>
            <a:off x="8587005" y="4329666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C5C04A-4D83-4570-A487-3264C63DEFD6}"/>
              </a:ext>
            </a:extLst>
          </p:cNvPr>
          <p:cNvCxnSpPr/>
          <p:nvPr/>
        </p:nvCxnSpPr>
        <p:spPr>
          <a:xfrm>
            <a:off x="4870076" y="457941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6342FE-009C-42F0-9311-51A4C3077BE6}"/>
              </a:ext>
            </a:extLst>
          </p:cNvPr>
          <p:cNvCxnSpPr/>
          <p:nvPr/>
        </p:nvCxnSpPr>
        <p:spPr>
          <a:xfrm>
            <a:off x="6418729" y="4568289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CE0505-1E94-4F54-9B4C-DD32E027025A}"/>
              </a:ext>
            </a:extLst>
          </p:cNvPr>
          <p:cNvCxnSpPr/>
          <p:nvPr/>
        </p:nvCxnSpPr>
        <p:spPr>
          <a:xfrm>
            <a:off x="8040096" y="4586229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A74A87-EF9C-480F-AC67-913203E9B618}"/>
              </a:ext>
            </a:extLst>
          </p:cNvPr>
          <p:cNvCxnSpPr/>
          <p:nvPr/>
        </p:nvCxnSpPr>
        <p:spPr>
          <a:xfrm flipV="1">
            <a:off x="5868520" y="3991379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1B8D28-46CC-423B-84D8-64146C632D70}"/>
              </a:ext>
            </a:extLst>
          </p:cNvPr>
          <p:cNvCxnSpPr/>
          <p:nvPr/>
        </p:nvCxnSpPr>
        <p:spPr>
          <a:xfrm flipV="1">
            <a:off x="7472767" y="3991379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0E481F-9F87-4E10-80A7-DD6BB60EF352}"/>
              </a:ext>
            </a:extLst>
          </p:cNvPr>
          <p:cNvCxnSpPr/>
          <p:nvPr/>
        </p:nvCxnSpPr>
        <p:spPr>
          <a:xfrm flipV="1">
            <a:off x="9052671" y="3991379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DD36837-DB96-4C02-9984-2698DED15659}"/>
              </a:ext>
            </a:extLst>
          </p:cNvPr>
          <p:cNvCxnSpPr>
            <a:cxnSpLocks/>
          </p:cNvCxnSpPr>
          <p:nvPr/>
        </p:nvCxnSpPr>
        <p:spPr>
          <a:xfrm flipV="1">
            <a:off x="5868520" y="4951739"/>
            <a:ext cx="0" cy="26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82AF9F-521E-4BB3-A865-E7CBECBC7574}"/>
              </a:ext>
            </a:extLst>
          </p:cNvPr>
          <p:cNvCxnSpPr>
            <a:cxnSpLocks/>
          </p:cNvCxnSpPr>
          <p:nvPr/>
        </p:nvCxnSpPr>
        <p:spPr>
          <a:xfrm flipV="1">
            <a:off x="7527612" y="4958592"/>
            <a:ext cx="0" cy="249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D06061-D92E-4A93-9448-F21CDB6BF5F5}"/>
              </a:ext>
            </a:extLst>
          </p:cNvPr>
          <p:cNvCxnSpPr>
            <a:cxnSpLocks/>
          </p:cNvCxnSpPr>
          <p:nvPr/>
        </p:nvCxnSpPr>
        <p:spPr>
          <a:xfrm flipV="1">
            <a:off x="9076579" y="4917875"/>
            <a:ext cx="0" cy="28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A8CEDCF-B6A6-4C48-8804-276596A641C4}"/>
              </a:ext>
            </a:extLst>
          </p:cNvPr>
          <p:cNvSpPr/>
          <p:nvPr/>
        </p:nvSpPr>
        <p:spPr>
          <a:xfrm>
            <a:off x="5644154" y="3660527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y2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9404CB-EF7A-4197-8194-CC6FBB0E2AC8}"/>
              </a:ext>
            </a:extLst>
          </p:cNvPr>
          <p:cNvSpPr/>
          <p:nvPr/>
        </p:nvSpPr>
        <p:spPr>
          <a:xfrm>
            <a:off x="7248183" y="3672672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y3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FEAE30D-FAB6-4804-8362-2E8B1419C0BF}"/>
              </a:ext>
            </a:extLst>
          </p:cNvPr>
          <p:cNvSpPr/>
          <p:nvPr/>
        </p:nvSpPr>
        <p:spPr>
          <a:xfrm>
            <a:off x="8852213" y="3647743"/>
            <a:ext cx="538316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end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B7E03B-ED47-4863-9822-B57A65648D55}"/>
              </a:ext>
            </a:extLst>
          </p:cNvPr>
          <p:cNvSpPr txBox="1"/>
          <p:nvPr/>
        </p:nvSpPr>
        <p:spPr>
          <a:xfrm>
            <a:off x="3230328" y="4245379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h4,c4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603BE5-E2C3-46CA-BF6F-D056CC678A5E}"/>
              </a:ext>
            </a:extLst>
          </p:cNvPr>
          <p:cNvSpPr txBox="1"/>
          <p:nvPr/>
        </p:nvSpPr>
        <p:spPr>
          <a:xfrm>
            <a:off x="4762917" y="4245379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s1,c1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F8C19-E863-460A-AD5C-FFB387643C10}"/>
              </a:ext>
            </a:extLst>
          </p:cNvPr>
          <p:cNvSpPr txBox="1"/>
          <p:nvPr/>
        </p:nvSpPr>
        <p:spPr>
          <a:xfrm>
            <a:off x="6336740" y="4238646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s2,c2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BE52D1-618E-44BC-8B05-9EF8AD2F40E9}"/>
              </a:ext>
            </a:extLst>
          </p:cNvPr>
          <p:cNvSpPr txBox="1"/>
          <p:nvPr/>
        </p:nvSpPr>
        <p:spPr>
          <a:xfrm>
            <a:off x="7960564" y="4227552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s3,c3</a:t>
            </a:r>
          </a:p>
        </p:txBody>
      </p:sp>
    </p:spTree>
    <p:extLst>
      <p:ext uri="{BB962C8B-B14F-4D97-AF65-F5344CB8AC3E}">
        <p14:creationId xmlns:p14="http://schemas.microsoft.com/office/powerpoint/2010/main" val="16263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37 L -0.00195 0.0037 C 0.00091 0.00185 0.00378 -0.00023 0.00677 -0.00162 C 0.0112 -0.00324 0.01562 -0.00417 0.02005 -0.00556 C 0.02396 -0.00672 0.02786 -0.0081 0.03177 -0.00926 C 0.03568 -0.00857 0.03971 -0.0081 0.04362 -0.00672 C 0.04753 -0.00533 0.04687 -0.00417 0.04948 -0.00023 C 0.06094 0.01736 0.05547 0.00625 0.06276 0.02338 C 0.06419 0.05694 0.06406 0.02291 0.05833 0.0625 C 0.05677 0.07315 0.05638 0.08426 0.05534 0.09514 C 0.05586 0.11597 0.05599 0.13703 0.05677 0.15787 C 0.05716 0.16828 0.05898 0.18055 0.06055 0.19051 C 0.06172 0.19838 0.0625 0.20486 0.06484 0.21157 C 0.06771 0.21944 0.075 0.23009 0.07812 0.23379 C 0.07943 0.23518 0.08112 0.23472 0.08255 0.23495 C 0.09088 0.23657 0.09922 0.2375 0.10755 0.23889 C 0.10872 0.23935 0.11003 0.23958 0.1112 0.24028 C 0.11276 0.24097 0.11419 0.2419 0.11562 0.24282 C 0.11641 0.24328 0.11706 0.24375 0.11784 0.24421 C 0.12005 0.24491 0.12226 0.24606 0.12448 0.24676 C 0.12539 0.24699 0.12643 0.24676 0.12747 0.24676 " pathEditMode="relative" ptsTypes="AAAAAAAAAAAAAAAAAAAAA">
                                      <p:cBhvr>
                                        <p:cTn id="4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08 L -0.00039 -0.00208 C 0.01471 -0.0037 0.01602 -0.00439 0.03411 -0.00208 C 0.03659 -0.00185 0.03906 -0.00023 0.04141 0.00047 C 0.04466 0.00371 0.04792 0.00625 0.05104 0.00973 C 0.06328 0.02292 0.04792 0.0088 0.05768 0.0176 C 0.05964 0.02732 0.06133 0.03496 0.06276 0.04491 C 0.06771 0.0801 0.06055 0.03588 0.06641 0.07107 C 0.06667 0.10764 0.06641 0.14445 0.06719 0.18102 C 0.06745 0.18982 0.06784 0.19862 0.0694 0.20695 C 0.07083 0.21482 0.07747 0.21575 0.08047 0.2176 C 0.08294 0.21899 0.08542 0.22084 0.08776 0.22269 C 0.08997 0.22431 0.09219 0.22639 0.0944 0.22801 C 0.09753 0.23033 0.10091 0.23195 0.10404 0.2345 C 0.10807 0.23774 0.11224 0.24121 0.11654 0.24375 C 0.12161 0.24653 0.12292 0.2463 0.12826 0.24769 C 0.1388 0.24468 0.13776 0.2507 0.13776 0.23982 " pathEditMode="relative" ptsTypes="AAAAAAAAAAAAAAAAA">
                                      <p:cBhvr>
                                        <p:cTn id="9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162 L -0.00039 0.00162 C 0.02643 -0.00371 0.01276 -0.00325 0.04076 0.00023 C 0.04336 0.00532 0.04675 0.00972 0.04883 0.01597 C 0.05247 0.02685 0.05391 0.04282 0.05547 0.05509 C 0.05716 0.08472 0.05768 0.11458 0.06055 0.14398 C 0.06185 0.1574 0.06758 0.17523 0.07227 0.18703 C 0.07591 0.19606 0.07917 0.20532 0.08333 0.21319 C 0.08789 0.22199 0.09987 0.22754 0.10469 0.23032 C 0.11328 0.23495 0.1207 0.23356 0.13034 0.23425 C 0.13385 0.23564 0.13281 0.23379 0.13412 0.23819 " pathEditMode="relative" ptsTypes="AAAAAAAAAAA">
                                      <p:cBhvr>
                                        <p:cTn id="9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2" grpId="0" animBg="1"/>
      <p:bldP spid="53" grpId="0" animBg="1"/>
      <p:bldP spid="54" grpId="0" animBg="1"/>
      <p:bldP spid="58" grpId="0"/>
      <p:bldP spid="59" grpId="0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7"/>
            <a:ext cx="6287713" cy="4193380"/>
          </a:xfrm>
        </p:spPr>
        <p:txBody>
          <a:bodyPr/>
          <a:lstStyle/>
          <a:p>
            <a:r>
              <a:rPr lang="en-US" dirty="0"/>
              <a:t>A lot of information is available on the internet.</a:t>
            </a:r>
          </a:p>
          <a:p>
            <a:r>
              <a:rPr lang="en-US" dirty="0"/>
              <a:t>Sometimes, the information is available in huge amounts of text, while we want simple explanations.</a:t>
            </a:r>
          </a:p>
          <a:p>
            <a:r>
              <a:rPr lang="en-US" dirty="0"/>
              <a:t>Customer’s reviews about a product or a company.</a:t>
            </a:r>
          </a:p>
          <a:p>
            <a:r>
              <a:rPr lang="en-US" dirty="0"/>
              <a:t>Long news articles.</a:t>
            </a:r>
          </a:p>
          <a:p>
            <a:r>
              <a:rPr lang="en-US" dirty="0"/>
              <a:t>Gigantic theories and thesis.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B1EBB-6968-4DFB-9D04-5748E71D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17976" y="1330986"/>
            <a:ext cx="5074024" cy="28071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1A84AF-60D3-4E98-9F59-E90BD2489F1B}"/>
              </a:ext>
            </a:extLst>
          </p:cNvPr>
          <p:cNvSpPr/>
          <p:nvPr/>
        </p:nvSpPr>
        <p:spPr>
          <a:xfrm>
            <a:off x="7117976" y="1330986"/>
            <a:ext cx="5074024" cy="28071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02B3-BB7B-41FB-BBDF-31997E33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2AE9-37B4-45D3-8879-D0807EEBDE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After reading, analysing, understanding a few research papers, following points were extracted:-</a:t>
            </a:r>
          </a:p>
          <a:p>
            <a:pPr lvl="1"/>
            <a:r>
              <a:rPr lang="en-IN" dirty="0"/>
              <a:t>Steps to achieve the goal.</a:t>
            </a:r>
          </a:p>
          <a:p>
            <a:pPr lvl="1"/>
            <a:r>
              <a:rPr lang="en-IN" dirty="0"/>
              <a:t>Working and usage of different algorithms.</a:t>
            </a:r>
          </a:p>
          <a:p>
            <a:pPr lvl="1"/>
            <a:r>
              <a:rPr lang="en-IN" dirty="0"/>
              <a:t>Mathematics and knowledge that was needed.</a:t>
            </a:r>
          </a:p>
        </p:txBody>
      </p:sp>
    </p:spTree>
    <p:extLst>
      <p:ext uri="{BB962C8B-B14F-4D97-AF65-F5344CB8AC3E}">
        <p14:creationId xmlns:p14="http://schemas.microsoft.com/office/powerpoint/2010/main" val="41975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1519" y="1062329"/>
            <a:ext cx="10532281" cy="6093071"/>
          </a:xfrm>
        </p:spPr>
        <p:txBody>
          <a:bodyPr/>
          <a:lstStyle/>
          <a:p>
            <a:r>
              <a:rPr lang="en-US" dirty="0"/>
              <a:t>Dataset Acquirement</a:t>
            </a:r>
          </a:p>
          <a:p>
            <a:r>
              <a:rPr lang="en-US" dirty="0"/>
              <a:t>Pre-processing</a:t>
            </a:r>
          </a:p>
          <a:p>
            <a:pPr lvl="1"/>
            <a:r>
              <a:rPr lang="en-US" dirty="0"/>
              <a:t>a. Cleaning</a:t>
            </a:r>
          </a:p>
          <a:p>
            <a:pPr lvl="1"/>
            <a:r>
              <a:rPr lang="en-US" dirty="0"/>
              <a:t>b. Tokenization</a:t>
            </a:r>
          </a:p>
          <a:p>
            <a:pPr lvl="1"/>
            <a:r>
              <a:rPr lang="en-US" dirty="0"/>
              <a:t>c. Word embedding</a:t>
            </a:r>
          </a:p>
          <a:p>
            <a:pPr lvl="1"/>
            <a:r>
              <a:rPr lang="en-US" dirty="0"/>
              <a:t>d. Vectorization</a:t>
            </a:r>
          </a:p>
          <a:p>
            <a:r>
              <a:rPr lang="en-US" dirty="0"/>
              <a:t>Design Encoders and Decoders</a:t>
            </a:r>
          </a:p>
          <a:p>
            <a:r>
              <a:rPr lang="en-US" dirty="0"/>
              <a:t>Tackle limitations – Attention Mechanism</a:t>
            </a:r>
          </a:p>
          <a:p>
            <a:r>
              <a:rPr lang="en-US" dirty="0"/>
              <a:t>Train and save model</a:t>
            </a:r>
          </a:p>
          <a:p>
            <a:r>
              <a:rPr lang="en-US" dirty="0"/>
              <a:t>Pass custom inputs and rate.</a:t>
            </a:r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41285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1519" y="1062329"/>
            <a:ext cx="6260599" cy="4755765"/>
          </a:xfrm>
        </p:spPr>
        <p:txBody>
          <a:bodyPr/>
          <a:lstStyle/>
          <a:p>
            <a:r>
              <a:rPr lang="en-US" dirty="0"/>
              <a:t>It is a variant of Recurrent Neural Networks.</a:t>
            </a:r>
          </a:p>
          <a:p>
            <a:r>
              <a:rPr lang="en-US" dirty="0"/>
              <a:t>It has the capacity to store more amount of Important words in a sentence.</a:t>
            </a:r>
          </a:p>
          <a:p>
            <a:r>
              <a:rPr lang="en-US" dirty="0"/>
              <a:t>It was especially designed for </a:t>
            </a:r>
            <a:r>
              <a:rPr lang="en-US" dirty="0" err="1"/>
              <a:t>nlp</a:t>
            </a:r>
            <a:r>
              <a:rPr lang="en-US" dirty="0"/>
              <a:t> purposes, such as autofill, fill in the blanks, etc.</a:t>
            </a:r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Long Short Term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C01A5-B76A-492F-B916-6C77F848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17976" y="1330986"/>
            <a:ext cx="5074023" cy="28071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3A2146-A508-42AF-973D-D95CE131006D}"/>
              </a:ext>
            </a:extLst>
          </p:cNvPr>
          <p:cNvSpPr/>
          <p:nvPr/>
        </p:nvSpPr>
        <p:spPr>
          <a:xfrm>
            <a:off x="7117976" y="1330986"/>
            <a:ext cx="5074024" cy="28071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5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1519" y="1062329"/>
            <a:ext cx="10532281" cy="6093071"/>
          </a:xfrm>
        </p:spPr>
        <p:txBody>
          <a:bodyPr/>
          <a:lstStyle/>
          <a:p>
            <a:r>
              <a:rPr lang="en-US" dirty="0"/>
              <a:t>The Encoder-Decoder architecture is used to solve Seq2Seq problems.</a:t>
            </a:r>
          </a:p>
          <a:p>
            <a:endParaRPr lang="en-US" dirty="0"/>
          </a:p>
          <a:p>
            <a:pPr marL="0" indent="0">
              <a:buNone/>
            </a:pPr>
            <a:endParaRPr lang="en-IN" altLang="ja-JP" dirty="0"/>
          </a:p>
          <a:p>
            <a:pPr marL="0" indent="0">
              <a:buNone/>
            </a:pPr>
            <a:endParaRPr lang="en-IN" altLang="ja-JP" dirty="0"/>
          </a:p>
          <a:p>
            <a:pPr marL="0" indent="0">
              <a:buNone/>
            </a:pPr>
            <a:endParaRPr lang="en-IN" altLang="ja-JP" dirty="0"/>
          </a:p>
          <a:p>
            <a:r>
              <a:rPr lang="en-IN" altLang="ja-JP" dirty="0"/>
              <a:t>An LSTM Encoder reads the entire input sequence where at each timestep, one word is fed.</a:t>
            </a:r>
          </a:p>
          <a:p>
            <a:r>
              <a:rPr lang="en-IN" altLang="ja-JP" dirty="0"/>
              <a:t>It then processes the information at every timestep and captures the context present.</a:t>
            </a:r>
          </a:p>
          <a:p>
            <a:pPr marL="0" indent="0" algn="ctr">
              <a:buNone/>
            </a:pPr>
            <a:endParaRPr lang="en-IN" altLang="ja-JP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Encoders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BC7459-7958-4A9B-A6AB-A116D823B021}"/>
              </a:ext>
            </a:extLst>
          </p:cNvPr>
          <p:cNvSpPr/>
          <p:nvPr/>
        </p:nvSpPr>
        <p:spPr>
          <a:xfrm>
            <a:off x="1998133" y="3124200"/>
            <a:ext cx="1083734" cy="499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80CEB0-885D-4D55-9E31-453E07E8E213}"/>
              </a:ext>
            </a:extLst>
          </p:cNvPr>
          <p:cNvSpPr/>
          <p:nvPr/>
        </p:nvSpPr>
        <p:spPr>
          <a:xfrm>
            <a:off x="1930400" y="2099733"/>
            <a:ext cx="1236133" cy="583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77662-44E2-47E6-BE3E-DAEFADA2044A}"/>
              </a:ext>
            </a:extLst>
          </p:cNvPr>
          <p:cNvCxnSpPr/>
          <p:nvPr/>
        </p:nvCxnSpPr>
        <p:spPr>
          <a:xfrm flipV="1">
            <a:off x="2514600" y="2794000"/>
            <a:ext cx="0" cy="19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54AC7C-3CB7-427D-82FC-7565C3881B1F}"/>
              </a:ext>
            </a:extLst>
          </p:cNvPr>
          <p:cNvCxnSpPr>
            <a:cxnSpLocks/>
          </p:cNvCxnSpPr>
          <p:nvPr/>
        </p:nvCxnSpPr>
        <p:spPr>
          <a:xfrm>
            <a:off x="3234267" y="2404533"/>
            <a:ext cx="1464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B53470-A2BD-44CA-A4B9-A4A47750B3D8}"/>
              </a:ext>
            </a:extLst>
          </p:cNvPr>
          <p:cNvSpPr/>
          <p:nvPr/>
        </p:nvSpPr>
        <p:spPr>
          <a:xfrm>
            <a:off x="4817533" y="2099719"/>
            <a:ext cx="1337733" cy="583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Decoder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BA374E-042E-4B38-8B69-767301A58386}"/>
              </a:ext>
            </a:extLst>
          </p:cNvPr>
          <p:cNvCxnSpPr>
            <a:cxnSpLocks/>
          </p:cNvCxnSpPr>
          <p:nvPr/>
        </p:nvCxnSpPr>
        <p:spPr>
          <a:xfrm>
            <a:off x="5494867" y="2794000"/>
            <a:ext cx="0" cy="19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6AF21C-EBA4-431A-B1A5-F7895808070A}"/>
              </a:ext>
            </a:extLst>
          </p:cNvPr>
          <p:cNvSpPr/>
          <p:nvPr/>
        </p:nvSpPr>
        <p:spPr>
          <a:xfrm>
            <a:off x="5003925" y="3124201"/>
            <a:ext cx="1083734" cy="499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1B3DB-B217-4394-8173-EED2A88CA663}"/>
              </a:ext>
            </a:extLst>
          </p:cNvPr>
          <p:cNvSpPr txBox="1"/>
          <p:nvPr/>
        </p:nvSpPr>
        <p:spPr>
          <a:xfrm>
            <a:off x="3437467" y="1837252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2"/>
                </a:solidFill>
              </a:rPr>
              <a:t>Internal State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2068A2-479F-47FE-8E0E-88C22B7BA6CC}"/>
              </a:ext>
            </a:extLst>
          </p:cNvPr>
          <p:cNvSpPr/>
          <p:nvPr/>
        </p:nvSpPr>
        <p:spPr>
          <a:xfrm>
            <a:off x="1075266" y="5342065"/>
            <a:ext cx="1845733" cy="499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Initial state(null or randomized vector</a:t>
            </a:r>
            <a:r>
              <a:rPr lang="en-IN" sz="1000" dirty="0"/>
              <a:t>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BCD4D-7CB1-47F7-AC16-EAFB38E820AF}"/>
              </a:ext>
            </a:extLst>
          </p:cNvPr>
          <p:cNvCxnSpPr/>
          <p:nvPr/>
        </p:nvCxnSpPr>
        <p:spPr>
          <a:xfrm>
            <a:off x="2992967" y="5591831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158F98-51DC-43FD-A499-958222ABEC45}"/>
              </a:ext>
            </a:extLst>
          </p:cNvPr>
          <p:cNvSpPr/>
          <p:nvPr/>
        </p:nvSpPr>
        <p:spPr>
          <a:xfrm>
            <a:off x="3547535" y="5342087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097FB7-48DE-4C18-932E-BC6BF83DA48D}"/>
              </a:ext>
            </a:extLst>
          </p:cNvPr>
          <p:cNvCxnSpPr/>
          <p:nvPr/>
        </p:nvCxnSpPr>
        <p:spPr>
          <a:xfrm flipV="1">
            <a:off x="3996269" y="5003800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EA4E2E-FE47-4A84-B7AE-4042FB2498F7}"/>
              </a:ext>
            </a:extLst>
          </p:cNvPr>
          <p:cNvCxnSpPr>
            <a:cxnSpLocks/>
          </p:cNvCxnSpPr>
          <p:nvPr/>
        </p:nvCxnSpPr>
        <p:spPr>
          <a:xfrm flipV="1">
            <a:off x="4013204" y="5964160"/>
            <a:ext cx="0" cy="24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A1A916-C1B0-45A4-A69D-360108019DEE}"/>
              </a:ext>
            </a:extLst>
          </p:cNvPr>
          <p:cNvSpPr/>
          <p:nvPr/>
        </p:nvSpPr>
        <p:spPr>
          <a:xfrm>
            <a:off x="3788835" y="4633200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h1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77CAF8-A413-4163-A810-E2386B126547}"/>
              </a:ext>
            </a:extLst>
          </p:cNvPr>
          <p:cNvSpPr/>
          <p:nvPr/>
        </p:nvSpPr>
        <p:spPr>
          <a:xfrm>
            <a:off x="3788836" y="6349597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x1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9E3DFF4-822D-4A13-9F07-8F8E0D9A7DDC}"/>
              </a:ext>
            </a:extLst>
          </p:cNvPr>
          <p:cNvSpPr/>
          <p:nvPr/>
        </p:nvSpPr>
        <p:spPr>
          <a:xfrm>
            <a:off x="5080125" y="5342065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74E777-B799-4758-ADE9-5EA03802C8BC}"/>
              </a:ext>
            </a:extLst>
          </p:cNvPr>
          <p:cNvSpPr/>
          <p:nvPr/>
        </p:nvSpPr>
        <p:spPr>
          <a:xfrm>
            <a:off x="6684372" y="5342087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8943D25-1AF3-4DED-ACFB-4B05582A8C0C}"/>
              </a:ext>
            </a:extLst>
          </p:cNvPr>
          <p:cNvSpPr/>
          <p:nvPr/>
        </p:nvSpPr>
        <p:spPr>
          <a:xfrm>
            <a:off x="8264276" y="5342087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8A2359-FC83-491C-B8D2-5E8F0FE83380}"/>
              </a:ext>
            </a:extLst>
          </p:cNvPr>
          <p:cNvCxnSpPr/>
          <p:nvPr/>
        </p:nvCxnSpPr>
        <p:spPr>
          <a:xfrm>
            <a:off x="4547347" y="5591831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4F14841-C577-4237-8665-5E6115FB703C}"/>
              </a:ext>
            </a:extLst>
          </p:cNvPr>
          <p:cNvCxnSpPr/>
          <p:nvPr/>
        </p:nvCxnSpPr>
        <p:spPr>
          <a:xfrm>
            <a:off x="6096000" y="558071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F791A9-30C4-42B6-BAC8-4970663C1B88}"/>
              </a:ext>
            </a:extLst>
          </p:cNvPr>
          <p:cNvCxnSpPr/>
          <p:nvPr/>
        </p:nvCxnSpPr>
        <p:spPr>
          <a:xfrm>
            <a:off x="7717367" y="559865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A3BD7C-7EFD-473F-9AEE-088AFEADF53B}"/>
              </a:ext>
            </a:extLst>
          </p:cNvPr>
          <p:cNvCxnSpPr/>
          <p:nvPr/>
        </p:nvCxnSpPr>
        <p:spPr>
          <a:xfrm flipV="1">
            <a:off x="5545791" y="5003800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6FDB36-25BD-4B0D-84C0-DD58B6D3D179}"/>
              </a:ext>
            </a:extLst>
          </p:cNvPr>
          <p:cNvCxnSpPr/>
          <p:nvPr/>
        </p:nvCxnSpPr>
        <p:spPr>
          <a:xfrm flipV="1">
            <a:off x="7150038" y="5003800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F8355D-21C9-455B-9BF3-11E24F5A0739}"/>
              </a:ext>
            </a:extLst>
          </p:cNvPr>
          <p:cNvCxnSpPr/>
          <p:nvPr/>
        </p:nvCxnSpPr>
        <p:spPr>
          <a:xfrm flipV="1">
            <a:off x="8729942" y="5003800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5EEA9B-5216-4C7C-A3D5-57C8FDD0FFC5}"/>
              </a:ext>
            </a:extLst>
          </p:cNvPr>
          <p:cNvCxnSpPr>
            <a:cxnSpLocks/>
          </p:cNvCxnSpPr>
          <p:nvPr/>
        </p:nvCxnSpPr>
        <p:spPr>
          <a:xfrm flipV="1">
            <a:off x="5545791" y="5964160"/>
            <a:ext cx="0" cy="26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A5C13CF-439E-42FF-89C0-007855749333}"/>
              </a:ext>
            </a:extLst>
          </p:cNvPr>
          <p:cNvCxnSpPr>
            <a:cxnSpLocks/>
          </p:cNvCxnSpPr>
          <p:nvPr/>
        </p:nvCxnSpPr>
        <p:spPr>
          <a:xfrm flipV="1">
            <a:off x="7204883" y="5971013"/>
            <a:ext cx="0" cy="249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12FBCC-0AED-4B63-B63B-052154A1534B}"/>
              </a:ext>
            </a:extLst>
          </p:cNvPr>
          <p:cNvCxnSpPr>
            <a:cxnSpLocks/>
          </p:cNvCxnSpPr>
          <p:nvPr/>
        </p:nvCxnSpPr>
        <p:spPr>
          <a:xfrm flipV="1">
            <a:off x="8753850" y="5930296"/>
            <a:ext cx="0" cy="28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137F226-F396-41A8-8203-ABA2F957E0EB}"/>
              </a:ext>
            </a:extLst>
          </p:cNvPr>
          <p:cNvSpPr/>
          <p:nvPr/>
        </p:nvSpPr>
        <p:spPr>
          <a:xfrm>
            <a:off x="5321425" y="4672948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h2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DE2B7F-73AE-42F6-80D2-E26EE55BFEE4}"/>
              </a:ext>
            </a:extLst>
          </p:cNvPr>
          <p:cNvSpPr/>
          <p:nvPr/>
        </p:nvSpPr>
        <p:spPr>
          <a:xfrm>
            <a:off x="6980517" y="4667626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h3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5096A1-6644-4001-BBA7-BE81BCC38C8C}"/>
              </a:ext>
            </a:extLst>
          </p:cNvPr>
          <p:cNvSpPr/>
          <p:nvPr/>
        </p:nvSpPr>
        <p:spPr>
          <a:xfrm>
            <a:off x="8529484" y="4658600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h4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5F99C2-8612-4D22-BAAA-0F615B9857B4}"/>
              </a:ext>
            </a:extLst>
          </p:cNvPr>
          <p:cNvSpPr/>
          <p:nvPr/>
        </p:nvSpPr>
        <p:spPr>
          <a:xfrm>
            <a:off x="5322267" y="6310216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x2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0FA2BC-2875-4AA1-8E0A-9C708F466621}"/>
              </a:ext>
            </a:extLst>
          </p:cNvPr>
          <p:cNvSpPr/>
          <p:nvPr/>
        </p:nvSpPr>
        <p:spPr>
          <a:xfrm>
            <a:off x="6980517" y="6320296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x3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8491A8-DEB7-43D6-9222-BF12AEB48D42}"/>
              </a:ext>
            </a:extLst>
          </p:cNvPr>
          <p:cNvSpPr/>
          <p:nvPr/>
        </p:nvSpPr>
        <p:spPr>
          <a:xfrm>
            <a:off x="8529484" y="6320295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x4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7B1F7B-3DF9-40F0-8A52-4835810F0D3C}"/>
              </a:ext>
            </a:extLst>
          </p:cNvPr>
          <p:cNvSpPr txBox="1"/>
          <p:nvPr/>
        </p:nvSpPr>
        <p:spPr>
          <a:xfrm>
            <a:off x="2907599" y="5257800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h0,c0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9DA4C1-53C8-43A1-9CB8-ED9091956BBB}"/>
              </a:ext>
            </a:extLst>
          </p:cNvPr>
          <p:cNvSpPr txBox="1"/>
          <p:nvPr/>
        </p:nvSpPr>
        <p:spPr>
          <a:xfrm>
            <a:off x="4440188" y="5257800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h1,c1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D51EC1-B16F-4771-AD04-EF289B78CD3A}"/>
              </a:ext>
            </a:extLst>
          </p:cNvPr>
          <p:cNvSpPr txBox="1"/>
          <p:nvPr/>
        </p:nvSpPr>
        <p:spPr>
          <a:xfrm>
            <a:off x="6014011" y="5251067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h2,c2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899408-3426-4C4B-96DB-1E5C977643FA}"/>
              </a:ext>
            </a:extLst>
          </p:cNvPr>
          <p:cNvSpPr txBox="1"/>
          <p:nvPr/>
        </p:nvSpPr>
        <p:spPr>
          <a:xfrm>
            <a:off x="7637835" y="5239973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h3,c3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559704C-E27D-4050-8F5A-1158E2E6490E}"/>
              </a:ext>
            </a:extLst>
          </p:cNvPr>
          <p:cNvSpPr/>
          <p:nvPr/>
        </p:nvSpPr>
        <p:spPr>
          <a:xfrm>
            <a:off x="9854140" y="5330943"/>
            <a:ext cx="1005448" cy="499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Final State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860914F-92FF-4D4C-B27B-84954B1E598F}"/>
              </a:ext>
            </a:extLst>
          </p:cNvPr>
          <p:cNvCxnSpPr/>
          <p:nvPr/>
        </p:nvCxnSpPr>
        <p:spPr>
          <a:xfrm>
            <a:off x="9289380" y="559865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4B40C11-071C-42DF-B24E-92AB146BD55F}"/>
              </a:ext>
            </a:extLst>
          </p:cNvPr>
          <p:cNvSpPr txBox="1"/>
          <p:nvPr/>
        </p:nvSpPr>
        <p:spPr>
          <a:xfrm>
            <a:off x="9219951" y="5239973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h4,c4</a:t>
            </a:r>
          </a:p>
        </p:txBody>
      </p:sp>
    </p:spTree>
    <p:extLst>
      <p:ext uri="{BB962C8B-B14F-4D97-AF65-F5344CB8AC3E}">
        <p14:creationId xmlns:p14="http://schemas.microsoft.com/office/powerpoint/2010/main" val="97440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 animBg="1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00E6-AFD5-4FEE-AD86-4B9663C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4DA7-EB6A-4E68-9B61-D8EF8D5132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Decoder is also an LSTM Network.</a:t>
            </a:r>
          </a:p>
          <a:p>
            <a:r>
              <a:rPr lang="en-US" dirty="0"/>
              <a:t>The decoder is trained to predict the next word in the sequence given the previous word.</a:t>
            </a:r>
          </a:p>
          <a:p>
            <a:r>
              <a:rPr lang="en-US" dirty="0"/>
              <a:t>&lt;start&gt; and &lt;end&gt; are special tokens to initiate and terminate the decoder.</a:t>
            </a:r>
          </a:p>
          <a:p>
            <a:pPr marL="0" indent="0">
              <a:buNone/>
            </a:pPr>
            <a:br>
              <a:rPr lang="en-US" b="0" i="0" u="none" strike="noStrike" dirty="0">
                <a:solidFill>
                  <a:srgbClr val="33A2FF"/>
                </a:solidFill>
                <a:effectLst/>
                <a:latin typeface="Lato" panose="020B0604020202020204" pitchFamily="34" charset="0"/>
                <a:hlinkClick r:id="rId2"/>
              </a:rPr>
            </a:br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5404B4-CC7F-4EEB-9673-706715D631B0}"/>
              </a:ext>
            </a:extLst>
          </p:cNvPr>
          <p:cNvSpPr/>
          <p:nvPr/>
        </p:nvSpPr>
        <p:spPr>
          <a:xfrm>
            <a:off x="1397995" y="4329644"/>
            <a:ext cx="1845733" cy="499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Initial state(Final state of encoder</a:t>
            </a:r>
            <a:r>
              <a:rPr lang="en-IN" sz="10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125234-0B38-4B00-836A-E6D2C3B6DC96}"/>
              </a:ext>
            </a:extLst>
          </p:cNvPr>
          <p:cNvCxnSpPr/>
          <p:nvPr/>
        </p:nvCxnSpPr>
        <p:spPr>
          <a:xfrm>
            <a:off x="3315696" y="457941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F015C1-EB2D-45AA-A293-284FD9653D0E}"/>
              </a:ext>
            </a:extLst>
          </p:cNvPr>
          <p:cNvSpPr/>
          <p:nvPr/>
        </p:nvSpPr>
        <p:spPr>
          <a:xfrm>
            <a:off x="3870264" y="4329666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79B6E5-C08E-462F-880B-2150A291CB9D}"/>
              </a:ext>
            </a:extLst>
          </p:cNvPr>
          <p:cNvCxnSpPr/>
          <p:nvPr/>
        </p:nvCxnSpPr>
        <p:spPr>
          <a:xfrm flipV="1">
            <a:off x="4318998" y="3991379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594D19-658A-4AEF-971D-1FF19C608FC5}"/>
              </a:ext>
            </a:extLst>
          </p:cNvPr>
          <p:cNvCxnSpPr>
            <a:cxnSpLocks/>
          </p:cNvCxnSpPr>
          <p:nvPr/>
        </p:nvCxnSpPr>
        <p:spPr>
          <a:xfrm flipV="1">
            <a:off x="4335933" y="4951739"/>
            <a:ext cx="0" cy="24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DC73971-1084-4FEE-A68E-4C92CD9A104D}"/>
              </a:ext>
            </a:extLst>
          </p:cNvPr>
          <p:cNvSpPr/>
          <p:nvPr/>
        </p:nvSpPr>
        <p:spPr>
          <a:xfrm>
            <a:off x="4111564" y="3620779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y1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876445-6431-4F25-88A1-A651887BECE1}"/>
              </a:ext>
            </a:extLst>
          </p:cNvPr>
          <p:cNvSpPr/>
          <p:nvPr/>
        </p:nvSpPr>
        <p:spPr>
          <a:xfrm>
            <a:off x="4041719" y="5343481"/>
            <a:ext cx="588427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Start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E70F5B9-631C-4327-A740-E8ACB6E9AC5A}"/>
              </a:ext>
            </a:extLst>
          </p:cNvPr>
          <p:cNvSpPr/>
          <p:nvPr/>
        </p:nvSpPr>
        <p:spPr>
          <a:xfrm>
            <a:off x="5402854" y="4329644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342FB05-A2B0-4F07-BA09-B647F4B0D59B}"/>
              </a:ext>
            </a:extLst>
          </p:cNvPr>
          <p:cNvSpPr/>
          <p:nvPr/>
        </p:nvSpPr>
        <p:spPr>
          <a:xfrm>
            <a:off x="7007101" y="4329666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F91C93D-2AE5-4E75-883E-FAF640BAE074}"/>
              </a:ext>
            </a:extLst>
          </p:cNvPr>
          <p:cNvSpPr/>
          <p:nvPr/>
        </p:nvSpPr>
        <p:spPr>
          <a:xfrm>
            <a:off x="8587005" y="4329666"/>
            <a:ext cx="931333" cy="499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LSTM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C5C04A-4D83-4570-A487-3264C63DEFD6}"/>
              </a:ext>
            </a:extLst>
          </p:cNvPr>
          <p:cNvCxnSpPr/>
          <p:nvPr/>
        </p:nvCxnSpPr>
        <p:spPr>
          <a:xfrm>
            <a:off x="4870076" y="457941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6342FE-009C-42F0-9311-51A4C3077BE6}"/>
              </a:ext>
            </a:extLst>
          </p:cNvPr>
          <p:cNvCxnSpPr/>
          <p:nvPr/>
        </p:nvCxnSpPr>
        <p:spPr>
          <a:xfrm>
            <a:off x="6418729" y="4568289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CE0505-1E94-4F54-9B4C-DD32E027025A}"/>
              </a:ext>
            </a:extLst>
          </p:cNvPr>
          <p:cNvCxnSpPr/>
          <p:nvPr/>
        </p:nvCxnSpPr>
        <p:spPr>
          <a:xfrm>
            <a:off x="8040096" y="4586229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A74A87-EF9C-480F-AC67-913203E9B618}"/>
              </a:ext>
            </a:extLst>
          </p:cNvPr>
          <p:cNvCxnSpPr/>
          <p:nvPr/>
        </p:nvCxnSpPr>
        <p:spPr>
          <a:xfrm flipV="1">
            <a:off x="5868520" y="3991379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1B8D28-46CC-423B-84D8-64146C632D70}"/>
              </a:ext>
            </a:extLst>
          </p:cNvPr>
          <p:cNvCxnSpPr/>
          <p:nvPr/>
        </p:nvCxnSpPr>
        <p:spPr>
          <a:xfrm flipV="1">
            <a:off x="7472767" y="3991379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0E481F-9F87-4E10-80A7-DD6BB60EF352}"/>
              </a:ext>
            </a:extLst>
          </p:cNvPr>
          <p:cNvCxnSpPr/>
          <p:nvPr/>
        </p:nvCxnSpPr>
        <p:spPr>
          <a:xfrm flipV="1">
            <a:off x="9052671" y="3991379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DD36837-DB96-4C02-9984-2698DED15659}"/>
              </a:ext>
            </a:extLst>
          </p:cNvPr>
          <p:cNvCxnSpPr>
            <a:cxnSpLocks/>
          </p:cNvCxnSpPr>
          <p:nvPr/>
        </p:nvCxnSpPr>
        <p:spPr>
          <a:xfrm flipV="1">
            <a:off x="5868520" y="4951739"/>
            <a:ext cx="0" cy="26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82AF9F-521E-4BB3-A865-E7CBECBC7574}"/>
              </a:ext>
            </a:extLst>
          </p:cNvPr>
          <p:cNvCxnSpPr>
            <a:cxnSpLocks/>
          </p:cNvCxnSpPr>
          <p:nvPr/>
        </p:nvCxnSpPr>
        <p:spPr>
          <a:xfrm flipV="1">
            <a:off x="7527612" y="4958592"/>
            <a:ext cx="0" cy="249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D06061-D92E-4A93-9448-F21CDB6BF5F5}"/>
              </a:ext>
            </a:extLst>
          </p:cNvPr>
          <p:cNvCxnSpPr>
            <a:cxnSpLocks/>
          </p:cNvCxnSpPr>
          <p:nvPr/>
        </p:nvCxnSpPr>
        <p:spPr>
          <a:xfrm flipV="1">
            <a:off x="9076579" y="4917875"/>
            <a:ext cx="0" cy="28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A8CEDCF-B6A6-4C48-8804-276596A641C4}"/>
              </a:ext>
            </a:extLst>
          </p:cNvPr>
          <p:cNvSpPr/>
          <p:nvPr/>
        </p:nvSpPr>
        <p:spPr>
          <a:xfrm>
            <a:off x="5644154" y="3660527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y2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9404CB-EF7A-4197-8194-CC6FBB0E2AC8}"/>
              </a:ext>
            </a:extLst>
          </p:cNvPr>
          <p:cNvSpPr/>
          <p:nvPr/>
        </p:nvSpPr>
        <p:spPr>
          <a:xfrm>
            <a:off x="7248183" y="3672672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y3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FEAE30D-FAB6-4804-8362-2E8B1419C0BF}"/>
              </a:ext>
            </a:extLst>
          </p:cNvPr>
          <p:cNvSpPr/>
          <p:nvPr/>
        </p:nvSpPr>
        <p:spPr>
          <a:xfrm>
            <a:off x="8783513" y="3672672"/>
            <a:ext cx="538316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8C6BA0-1A08-4B85-858B-038D0F2D625E}"/>
              </a:ext>
            </a:extLst>
          </p:cNvPr>
          <p:cNvSpPr/>
          <p:nvPr/>
        </p:nvSpPr>
        <p:spPr>
          <a:xfrm>
            <a:off x="5644996" y="5297795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y1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FD8CB7-3F34-4BD7-A94E-19EAB4CE0B4B}"/>
              </a:ext>
            </a:extLst>
          </p:cNvPr>
          <p:cNvSpPr/>
          <p:nvPr/>
        </p:nvSpPr>
        <p:spPr>
          <a:xfrm>
            <a:off x="7303246" y="5307875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y2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9BF080-9E3F-4F0D-B0BF-DD84A5C4ED52}"/>
              </a:ext>
            </a:extLst>
          </p:cNvPr>
          <p:cNvSpPr/>
          <p:nvPr/>
        </p:nvSpPr>
        <p:spPr>
          <a:xfrm>
            <a:off x="8852213" y="5307874"/>
            <a:ext cx="448732" cy="25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y3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B7E03B-ED47-4863-9822-B57A65648D55}"/>
              </a:ext>
            </a:extLst>
          </p:cNvPr>
          <p:cNvSpPr txBox="1"/>
          <p:nvPr/>
        </p:nvSpPr>
        <p:spPr>
          <a:xfrm>
            <a:off x="3230328" y="4245379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h4,c4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603BE5-E2C3-46CA-BF6F-D056CC678A5E}"/>
              </a:ext>
            </a:extLst>
          </p:cNvPr>
          <p:cNvSpPr txBox="1"/>
          <p:nvPr/>
        </p:nvSpPr>
        <p:spPr>
          <a:xfrm>
            <a:off x="4762917" y="4245379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s1,c1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F8C19-E863-460A-AD5C-FFB387643C10}"/>
              </a:ext>
            </a:extLst>
          </p:cNvPr>
          <p:cNvSpPr txBox="1"/>
          <p:nvPr/>
        </p:nvSpPr>
        <p:spPr>
          <a:xfrm>
            <a:off x="6336740" y="4238646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s2,c2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BE52D1-618E-44BC-8B05-9EF8AD2F40E9}"/>
              </a:ext>
            </a:extLst>
          </p:cNvPr>
          <p:cNvSpPr txBox="1"/>
          <p:nvPr/>
        </p:nvSpPr>
        <p:spPr>
          <a:xfrm>
            <a:off x="7960564" y="4227552"/>
            <a:ext cx="65333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s3,c3</a:t>
            </a:r>
          </a:p>
        </p:txBody>
      </p:sp>
    </p:spTree>
    <p:extLst>
      <p:ext uri="{BB962C8B-B14F-4D97-AF65-F5344CB8AC3E}">
        <p14:creationId xmlns:p14="http://schemas.microsoft.com/office/powerpoint/2010/main" val="208750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00E6-AFD5-4FEE-AD86-4B9663C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Mechanism -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4DA7-EB6A-4E68-9B61-D8EF8D5132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9" y="1428190"/>
            <a:ext cx="6153237" cy="4495800"/>
          </a:xfrm>
        </p:spPr>
        <p:txBody>
          <a:bodyPr/>
          <a:lstStyle/>
          <a:p>
            <a:r>
              <a:rPr lang="en-US" dirty="0"/>
              <a:t>Even though LSTMS capture ample amount of information in a sentence, they still fail at specific sentences.</a:t>
            </a:r>
          </a:p>
          <a:p>
            <a:r>
              <a:rPr lang="en-US" dirty="0"/>
              <a:t>Attention mechanism to the rescue.</a:t>
            </a:r>
          </a:p>
          <a:p>
            <a:r>
              <a:rPr lang="en-US" dirty="0"/>
              <a:t>Attention Mechanism focuses on the important parts of the sentence, using a lot of mathematics.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b="0" i="0" u="none" strike="noStrike" dirty="0">
                <a:solidFill>
                  <a:srgbClr val="33A2FF"/>
                </a:solidFill>
                <a:effectLst/>
                <a:latin typeface="Lato" panose="020B0604020202020204" pitchFamily="34" charset="0"/>
                <a:hlinkClick r:id="rId2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2C373-FE57-48C1-91C2-59F94B5A6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07" y="2005572"/>
            <a:ext cx="5208494" cy="28468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5B56BF-85A5-438D-BB7D-4F94903C94E0}"/>
              </a:ext>
            </a:extLst>
          </p:cNvPr>
          <p:cNvSpPr/>
          <p:nvPr/>
        </p:nvSpPr>
        <p:spPr>
          <a:xfrm>
            <a:off x="6983506" y="2011736"/>
            <a:ext cx="5208495" cy="28406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00E6-AFD5-4FEE-AD86-4B9663C6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Mechanism -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4DA7-EB6A-4E68-9B61-D8EF8D5132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2692" y="1428190"/>
            <a:ext cx="6153237" cy="4495800"/>
          </a:xfrm>
        </p:spPr>
        <p:txBody>
          <a:bodyPr/>
          <a:lstStyle/>
          <a:p>
            <a:r>
              <a:rPr lang="en-US" dirty="0"/>
              <a:t>There are various algorithms for attention mechanism</a:t>
            </a:r>
          </a:p>
          <a:p>
            <a:r>
              <a:rPr lang="en-US" dirty="0"/>
              <a:t>Using equations, they generate weights to each word and decide whether the word is important or not.</a:t>
            </a:r>
          </a:p>
          <a:p>
            <a:r>
              <a:rPr lang="en-US" dirty="0"/>
              <a:t>Concatenation.</a:t>
            </a:r>
          </a:p>
          <a:p>
            <a:r>
              <a:rPr lang="en-US" dirty="0"/>
              <a:t>Global and Local Attention</a:t>
            </a:r>
            <a:br>
              <a:rPr lang="en-US" b="0" i="0" u="none" strike="noStrike" dirty="0">
                <a:solidFill>
                  <a:srgbClr val="33A2FF"/>
                </a:solidFill>
                <a:effectLst/>
                <a:latin typeface="Lato" panose="020B0604020202020204" pitchFamily="34" charset="0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2C373-FE57-48C1-91C2-59F94B5A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3506" y="2005572"/>
            <a:ext cx="5208493" cy="28468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5B56BF-85A5-438D-BB7D-4F94903C94E0}"/>
              </a:ext>
            </a:extLst>
          </p:cNvPr>
          <p:cNvSpPr/>
          <p:nvPr/>
        </p:nvSpPr>
        <p:spPr>
          <a:xfrm>
            <a:off x="6983506" y="2011736"/>
            <a:ext cx="5208495" cy="28406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99CD-0386-4415-AA11-C85BC72273E6}"/>
              </a:ext>
            </a:extLst>
          </p:cNvPr>
          <p:cNvSpPr txBox="1"/>
          <p:nvPr/>
        </p:nvSpPr>
        <p:spPr>
          <a:xfrm>
            <a:off x="3059206" y="3230887"/>
            <a:ext cx="613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concatenation</a:t>
            </a:r>
          </a:p>
        </p:txBody>
      </p:sp>
    </p:spTree>
    <p:extLst>
      <p:ext uri="{BB962C8B-B14F-4D97-AF65-F5344CB8AC3E}">
        <p14:creationId xmlns:p14="http://schemas.microsoft.com/office/powerpoint/2010/main" val="33512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307</TotalTime>
  <Words>644</Words>
  <Application>Microsoft Office PowerPoint</Application>
  <PresentationFormat>Widescreen</PresentationFormat>
  <Paragraphs>138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Meiryo UI</vt:lpstr>
      <vt:lpstr>MingLiU</vt:lpstr>
      <vt:lpstr>Arial</vt:lpstr>
      <vt:lpstr>Calibri</vt:lpstr>
      <vt:lpstr>Lato</vt:lpstr>
      <vt:lpstr>Bold Tech</vt:lpstr>
      <vt:lpstr>Abstractive Text Summarizer</vt:lpstr>
      <vt:lpstr>Problem Statement</vt:lpstr>
      <vt:lpstr>Literature Survey</vt:lpstr>
      <vt:lpstr>Working</vt:lpstr>
      <vt:lpstr>Long Short Term Memory</vt:lpstr>
      <vt:lpstr>Encoders</vt:lpstr>
      <vt:lpstr>Decoders</vt:lpstr>
      <vt:lpstr>Attention Mechanism - Intro</vt:lpstr>
      <vt:lpstr>Attention Mechanism - Working</vt:lpstr>
      <vt:lpstr>Attention Mechanism - Working</vt:lpstr>
      <vt:lpstr>Limitations</vt:lpstr>
      <vt:lpstr>Future Scope and Phase II</vt:lpstr>
      <vt:lpstr>Conclusions and Final Thoughts</vt:lpstr>
      <vt:lpstr>Thanks!</vt:lpstr>
      <vt:lpstr>Decoders- failed animation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SDP Ideas</dc:title>
  <dc:creator>Abu Dujana</dc:creator>
  <cp:lastModifiedBy>Abu Dujana</cp:lastModifiedBy>
  <cp:revision>23</cp:revision>
  <dcterms:created xsi:type="dcterms:W3CDTF">2021-09-24T08:51:35Z</dcterms:created>
  <dcterms:modified xsi:type="dcterms:W3CDTF">2022-01-11T06:33:24Z</dcterms:modified>
</cp:coreProperties>
</file>